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04" r:id="rId4"/>
    <p:sldId id="261" r:id="rId5"/>
    <p:sldId id="270" r:id="rId6"/>
    <p:sldId id="305" r:id="rId7"/>
    <p:sldId id="306" r:id="rId8"/>
    <p:sldId id="274" r:id="rId9"/>
    <p:sldId id="258" r:id="rId10"/>
    <p:sldId id="260" r:id="rId11"/>
    <p:sldId id="262" r:id="rId12"/>
    <p:sldId id="263" r:id="rId13"/>
    <p:sldId id="273" r:id="rId14"/>
    <p:sldId id="266" r:id="rId15"/>
    <p:sldId id="267" r:id="rId16"/>
    <p:sldId id="268" r:id="rId17"/>
    <p:sldId id="269" r:id="rId18"/>
    <p:sldId id="271" r:id="rId19"/>
    <p:sldId id="272" r:id="rId20"/>
    <p:sldId id="275" r:id="rId21"/>
    <p:sldId id="280" r:id="rId22"/>
    <p:sldId id="283" r:id="rId23"/>
    <p:sldId id="284" r:id="rId24"/>
    <p:sldId id="286" r:id="rId25"/>
    <p:sldId id="289" r:id="rId26"/>
    <p:sldId id="291" r:id="rId27"/>
    <p:sldId id="293" r:id="rId28"/>
    <p:sldId id="276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277" r:id="rId37"/>
    <p:sldId id="279" r:id="rId38"/>
    <p:sldId id="281" r:id="rId39"/>
    <p:sldId id="282" r:id="rId40"/>
    <p:sldId id="285" r:id="rId41"/>
    <p:sldId id="287" r:id="rId42"/>
    <p:sldId id="288" r:id="rId43"/>
    <p:sldId id="290" r:id="rId44"/>
    <p:sldId id="292" r:id="rId45"/>
    <p:sldId id="302" r:id="rId4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459"/>
    <a:srgbClr val="2EE63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485" autoAdjust="0"/>
    <p:restoredTop sz="94660"/>
  </p:normalViewPr>
  <p:slideViewPr>
    <p:cSldViewPr>
      <p:cViewPr varScale="1">
        <p:scale>
          <a:sx n="114" d="100"/>
          <a:sy n="114" d="100"/>
        </p:scale>
        <p:origin x="-123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B0AA-CD76-4CEB-80CD-870C35A0E362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FE412-9672-4CB9-93C4-E7238A55439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D1D6C-0AE3-416F-9672-4755D79DFE99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C0B63-F17F-4930-AC18-639A29F68AF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0353F-5DD6-4659-87CB-D7E03C560762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E5993-8CF5-4EF3-A69A-E10C8A0A9DD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95352-6E61-47CC-89E4-6C9B0747A4B6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3F3B-E5EA-423D-A749-1501B0F3F83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614F1-A551-4A27-8455-DA34FA9B4958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1FEEF-6D2D-4E4A-AC7B-E589429853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4E306-E27D-4550-B94C-E34B921332A8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A1C62-0CAA-402E-A13D-A3E11F38936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B20F4-F508-4138-A52F-5A3D467C33F1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BDD8A-22D6-44F6-8D42-9BCAA1C0433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7D952-DCD6-4D19-9FD6-02A180927CAF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FC557-73AF-4D55-89DF-A5BBD7749C3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1CDFD-D1B2-4329-883F-49277D9D70B2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D42BE-A79D-4B77-916B-495980E261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9CC37-ED60-4213-BF7B-51C0ED518ADA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B0BEC-6B04-4705-9D41-5A03583A745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0655B-367E-4E91-87EF-A632FD0250A5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A8246-6E4A-49A2-BEDB-7CA5FD93DBF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C459"/>
            </a:gs>
            <a:gs pos="50000">
              <a:srgbClr val="2EE632"/>
            </a:gs>
            <a:gs pos="0">
              <a:schemeClr val="accent3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32A794-9D80-4ED5-870B-0B023A69D0E3}" type="datetimeFigureOut">
              <a:rPr lang="de-DE"/>
              <a:pPr>
                <a:defRPr/>
              </a:pPr>
              <a:t>12.04.2012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4DA56E-7C03-4F51-802A-4DDEF4B9866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el 1"/>
          <p:cNvSpPr>
            <a:spLocks noGrp="1"/>
          </p:cNvSpPr>
          <p:nvPr>
            <p:ph type="ctrTitle"/>
          </p:nvPr>
        </p:nvSpPr>
        <p:spPr>
          <a:xfrm>
            <a:off x="468313" y="333375"/>
            <a:ext cx="8205787" cy="2043113"/>
          </a:xfrm>
        </p:spPr>
        <p:txBody>
          <a:bodyPr/>
          <a:lstStyle/>
          <a:p>
            <a:pPr eaLnBrk="1" hangingPunct="1"/>
            <a:r>
              <a:rPr lang="de-DE" sz="6600" b="1" smtClean="0"/>
              <a:t>SICHERHEITS-CHECK 2011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51050" y="2492375"/>
            <a:ext cx="6657975" cy="1127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400" b="1" i="1" dirty="0" smtClean="0">
                <a:solidFill>
                  <a:schemeClr val="tx1"/>
                </a:solidFill>
              </a:rPr>
              <a:t>Wie sicher ist Klagenfurt?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3600" dirty="0"/>
          </a:p>
        </p:txBody>
      </p:sp>
      <p:sp>
        <p:nvSpPr>
          <p:cNvPr id="13315" name="Untertitel 2"/>
          <p:cNvSpPr txBox="1">
            <a:spLocks/>
          </p:cNvSpPr>
          <p:nvPr/>
        </p:nvSpPr>
        <p:spPr bwMode="auto">
          <a:xfrm>
            <a:off x="5170488" y="5589588"/>
            <a:ext cx="388143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de-DE" sz="3200">
                <a:latin typeface="Calibri" pitchFamily="34" charset="0"/>
              </a:rPr>
              <a:t>Projekt der 3. Klasse Handelsakademie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endParaRPr lang="de-DE" sz="3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026" name="Picture 2" descr="http://www.noezsv.at/noe/media/NOE_Gemeinde_Service/Logos/logo_siz.jpg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 l="2647" t="3101" r="4367" b="6420"/>
          <a:stretch/>
        </p:blipFill>
        <p:spPr bwMode="auto">
          <a:xfrm>
            <a:off x="539552" y="3284984"/>
            <a:ext cx="2697842" cy="26724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Wie sicher fühlen Sie sich in Ihrer Gemeinde?</a:t>
            </a:r>
          </a:p>
        </p:txBody>
      </p:sp>
      <p:graphicFrame>
        <p:nvGraphicFramePr>
          <p:cNvPr id="14338" name="Diagramm 3"/>
          <p:cNvGraphicFramePr>
            <a:graphicFrameLocks/>
          </p:cNvGraphicFramePr>
          <p:nvPr/>
        </p:nvGraphicFramePr>
        <p:xfrm>
          <a:off x="1547813" y="1628775"/>
          <a:ext cx="6816725" cy="4608513"/>
        </p:xfrm>
        <a:graphic>
          <a:graphicData uri="http://schemas.openxmlformats.org/presentationml/2006/ole">
            <p:oleObj spid="_x0000_s14338" r:id="rId3" imgW="6815919" imgH="4608975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Vor welchen Gefahren fühlen Sie sich am meisten bedroht?</a:t>
            </a:r>
          </a:p>
        </p:txBody>
      </p:sp>
      <p:graphicFrame>
        <p:nvGraphicFramePr>
          <p:cNvPr id="15362" name="Diagramm 7"/>
          <p:cNvGraphicFramePr>
            <a:graphicFrameLocks/>
          </p:cNvGraphicFramePr>
          <p:nvPr/>
        </p:nvGraphicFramePr>
        <p:xfrm>
          <a:off x="1116013" y="1989138"/>
          <a:ext cx="6672262" cy="4608512"/>
        </p:xfrm>
        <a:graphic>
          <a:graphicData uri="http://schemas.openxmlformats.org/presentationml/2006/ole">
            <p:oleObj spid="_x0000_s15362" r:id="rId3" imgW="6675699" imgH="4608975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Notrufnummern kennen Sie?</a:t>
            </a:r>
            <a:endParaRPr lang="de-DE" b="1" dirty="0"/>
          </a:p>
        </p:txBody>
      </p:sp>
      <p:graphicFrame>
        <p:nvGraphicFramePr>
          <p:cNvPr id="69634" name="Diagramm 2"/>
          <p:cNvGraphicFramePr>
            <a:graphicFrameLocks/>
          </p:cNvGraphicFramePr>
          <p:nvPr/>
        </p:nvGraphicFramePr>
        <p:xfrm>
          <a:off x="1258888" y="1628775"/>
          <a:ext cx="6577012" cy="4768850"/>
        </p:xfrm>
        <a:graphic>
          <a:graphicData uri="http://schemas.openxmlformats.org/presentationml/2006/ole">
            <p:oleObj spid="_x0000_s69634" r:id="rId3" imgW="6572058" imgH="4767485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820150" cy="13541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Haben Sie das Gefühl, ausreichend über Sicherheit und Vorsorgemaßnahmen informiert zu sein?</a:t>
            </a:r>
            <a:endParaRPr lang="de-DE" b="1" dirty="0"/>
          </a:p>
        </p:txBody>
      </p:sp>
      <p:graphicFrame>
        <p:nvGraphicFramePr>
          <p:cNvPr id="29703" name="Object 7"/>
          <p:cNvGraphicFramePr>
            <a:graphicFrameLocks/>
          </p:cNvGraphicFramePr>
          <p:nvPr/>
        </p:nvGraphicFramePr>
        <p:xfrm>
          <a:off x="1065213" y="1722438"/>
          <a:ext cx="6311900" cy="5186362"/>
        </p:xfrm>
        <a:graphic>
          <a:graphicData uri="http://schemas.openxmlformats.org/presentationml/2006/ole">
            <p:oleObj spid="_x0000_s29703" r:id="rId3" imgW="6309907" imgH="5188146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7950" y="188913"/>
            <a:ext cx="9396413" cy="1425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persönlichen Vorsorgemaßnahmen haben Sie für Notfälle getroffen?</a:t>
            </a:r>
            <a:endParaRPr lang="de-DE" b="1" dirty="0"/>
          </a:p>
        </p:txBody>
      </p:sp>
      <p:graphicFrame>
        <p:nvGraphicFramePr>
          <p:cNvPr id="61442" name="Diagramm 2"/>
          <p:cNvGraphicFramePr>
            <a:graphicFrameLocks/>
          </p:cNvGraphicFramePr>
          <p:nvPr/>
        </p:nvGraphicFramePr>
        <p:xfrm>
          <a:off x="355600" y="1392238"/>
          <a:ext cx="8713788" cy="5272087"/>
        </p:xfrm>
        <a:graphic>
          <a:graphicData uri="http://schemas.openxmlformats.org/presentationml/2006/ole">
            <p:oleObj spid="_x0000_s61442" r:id="rId3" imgW="8718036" imgH="5273497" progId="Excel.Chart.8">
              <p:embed/>
            </p:oleObj>
          </a:graphicData>
        </a:graphic>
      </p:graphicFrame>
      <p:sp>
        <p:nvSpPr>
          <p:cNvPr id="61443" name="Tekstboks 3"/>
          <p:cNvSpPr txBox="1">
            <a:spLocks noChangeArrowheads="1"/>
          </p:cNvSpPr>
          <p:nvPr/>
        </p:nvSpPr>
        <p:spPr bwMode="auto">
          <a:xfrm>
            <a:off x="0" y="5300663"/>
            <a:ext cx="30241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/>
              <a:t>Feuerlöscher,VerbandsmaterialMedikamente,Erste Hilfe Kurs</a:t>
            </a:r>
          </a:p>
        </p:txBody>
      </p:sp>
      <p:sp>
        <p:nvSpPr>
          <p:cNvPr id="61444" name="Tekstboks 4"/>
          <p:cNvSpPr txBox="1">
            <a:spLocks noChangeArrowheads="1"/>
          </p:cNvSpPr>
          <p:nvPr/>
        </p:nvSpPr>
        <p:spPr bwMode="auto">
          <a:xfrm>
            <a:off x="3132138" y="5340350"/>
            <a:ext cx="1439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/>
              <a:t>Rauchmelder</a:t>
            </a:r>
            <a:br>
              <a:rPr lang="de-DE" sz="1600"/>
            </a:br>
            <a:endParaRPr lang="de-DE" sz="1600"/>
          </a:p>
        </p:txBody>
      </p:sp>
      <p:sp>
        <p:nvSpPr>
          <p:cNvPr id="61445" name="Tekstboks 5"/>
          <p:cNvSpPr txBox="1">
            <a:spLocks noChangeArrowheads="1"/>
          </p:cNvSpPr>
          <p:nvPr/>
        </p:nvSpPr>
        <p:spPr bwMode="auto">
          <a:xfrm>
            <a:off x="4543425" y="5340350"/>
            <a:ext cx="1439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/>
              <a:t>Löschdecke</a:t>
            </a:r>
            <a:br>
              <a:rPr lang="de-DE" sz="1600"/>
            </a:br>
            <a:endParaRPr lang="de-DE" sz="1600"/>
          </a:p>
        </p:txBody>
      </p:sp>
      <p:sp>
        <p:nvSpPr>
          <p:cNvPr id="61446" name="Tekstboks 7"/>
          <p:cNvSpPr txBox="1">
            <a:spLocks noChangeArrowheads="1"/>
          </p:cNvSpPr>
          <p:nvPr/>
        </p:nvSpPr>
        <p:spPr bwMode="auto">
          <a:xfrm>
            <a:off x="5724525" y="5300663"/>
            <a:ext cx="36718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/>
              <a:t>Lebensmittelvorrat, Getränkevorrat,</a:t>
            </a:r>
          </a:p>
          <a:p>
            <a:r>
              <a:rPr lang="de-DE" sz="1600"/>
              <a:t>Notbeleuchtung, Dokumentenmappe, Kochgelegenheit</a:t>
            </a:r>
            <a:br>
              <a:rPr lang="de-DE" sz="1600"/>
            </a:br>
            <a:r>
              <a:rPr lang="de-DE" sz="1600"/>
              <a:t/>
            </a:r>
            <a:br>
              <a:rPr lang="de-DE" sz="1600"/>
            </a:br>
            <a:r>
              <a:rPr lang="de-DE" sz="1600"/>
              <a:t/>
            </a:r>
            <a:br>
              <a:rPr lang="de-DE" sz="1600"/>
            </a:br>
            <a:endParaRPr lang="de-DE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Wie würden Sie diese Informationen gerne erhalten?</a:t>
            </a:r>
            <a:endParaRPr lang="de-DE" b="1" dirty="0"/>
          </a:p>
        </p:txBody>
      </p:sp>
      <p:graphicFrame>
        <p:nvGraphicFramePr>
          <p:cNvPr id="64514" name="Diagramm 3"/>
          <p:cNvGraphicFramePr>
            <a:graphicFrameLocks/>
          </p:cNvGraphicFramePr>
          <p:nvPr/>
        </p:nvGraphicFramePr>
        <p:xfrm>
          <a:off x="1403350" y="1773238"/>
          <a:ext cx="6577013" cy="4840287"/>
        </p:xfrm>
        <a:graphic>
          <a:graphicData uri="http://schemas.openxmlformats.org/presentationml/2006/ole">
            <p:oleObj spid="_x0000_s64514" r:id="rId3" imgW="6578154" imgH="4840644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el 1"/>
          <p:cNvSpPr>
            <a:spLocks noGrp="1"/>
          </p:cNvSpPr>
          <p:nvPr>
            <p:ph type="title"/>
          </p:nvPr>
        </p:nvSpPr>
        <p:spPr>
          <a:xfrm>
            <a:off x="468313" y="2492375"/>
            <a:ext cx="8229600" cy="1143000"/>
          </a:xfrm>
        </p:spPr>
        <p:txBody>
          <a:bodyPr/>
          <a:lstStyle/>
          <a:p>
            <a:pPr eaLnBrk="1" hangingPunct="1"/>
            <a:r>
              <a:rPr lang="de-DE" sz="9600" b="1" smtClean="0"/>
              <a:t>Unter 18 Jahren</a:t>
            </a:r>
          </a:p>
        </p:txBody>
      </p:sp>
      <p:sp>
        <p:nvSpPr>
          <p:cNvPr id="32770" name="Titel 1"/>
          <p:cNvSpPr txBox="1">
            <a:spLocks/>
          </p:cNvSpPr>
          <p:nvPr/>
        </p:nvSpPr>
        <p:spPr bwMode="auto">
          <a:xfrm>
            <a:off x="539750" y="4365625"/>
            <a:ext cx="82296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6000">
                <a:latin typeface="Calibri" pitchFamily="34" charset="0"/>
              </a:rPr>
              <a:t>133 Befragte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Vor welchen Gefahren fühlen Sie sich am stärksten bedroht?</a:t>
            </a:r>
            <a:endParaRPr lang="de-DE" b="1" dirty="0"/>
          </a:p>
        </p:txBody>
      </p:sp>
      <p:graphicFrame>
        <p:nvGraphicFramePr>
          <p:cNvPr id="16391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16391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38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Was würden Sie als erstes tun, wenn Sie das Sirenensignal „Warnung“ hören?</a:t>
            </a:r>
            <a:endParaRPr lang="de-DE" b="1" dirty="0"/>
          </a:p>
        </p:txBody>
      </p:sp>
      <p:graphicFrame>
        <p:nvGraphicFramePr>
          <p:cNvPr id="18439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18439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820150" cy="13541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Haben Sie das Gefühl, ausreichend über Sicherheit und Vorsorgemaßnahmen informiert zu sein?</a:t>
            </a:r>
            <a:endParaRPr lang="de-DE" b="1" dirty="0"/>
          </a:p>
        </p:txBody>
      </p:sp>
      <p:graphicFrame>
        <p:nvGraphicFramePr>
          <p:cNvPr id="20487" name="Object 7"/>
          <p:cNvGraphicFramePr>
            <a:graphicFrameLocks/>
          </p:cNvGraphicFramePr>
          <p:nvPr/>
        </p:nvGraphicFramePr>
        <p:xfrm>
          <a:off x="1065213" y="1722438"/>
          <a:ext cx="6311900" cy="5186362"/>
        </p:xfrm>
        <a:graphic>
          <a:graphicData uri="http://schemas.openxmlformats.org/presentationml/2006/ole">
            <p:oleObj spid="_x0000_s20487" r:id="rId3" imgW="6309907" imgH="5188146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Über welche Sicherheitsthemen hätten Sie gerne mehr Informationen?</a:t>
            </a:r>
            <a:endParaRPr lang="de-DE" b="1" dirty="0"/>
          </a:p>
        </p:txBody>
      </p:sp>
      <p:graphicFrame>
        <p:nvGraphicFramePr>
          <p:cNvPr id="21511" name="Object 7"/>
          <p:cNvGraphicFramePr>
            <a:graphicFrameLocks/>
          </p:cNvGraphicFramePr>
          <p:nvPr/>
        </p:nvGraphicFramePr>
        <p:xfrm>
          <a:off x="-158750" y="1362075"/>
          <a:ext cx="9353550" cy="5546725"/>
        </p:xfrm>
        <a:graphic>
          <a:graphicData uri="http://schemas.openxmlformats.org/presentationml/2006/ole">
            <p:oleObj spid="_x0000_s21511" r:id="rId3" imgW="9352075" imgH="55478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el 1"/>
          <p:cNvSpPr>
            <a:spLocks noGrp="1"/>
          </p:cNvSpPr>
          <p:nvPr>
            <p:ph type="title"/>
          </p:nvPr>
        </p:nvSpPr>
        <p:spPr>
          <a:xfrm>
            <a:off x="468313" y="2492375"/>
            <a:ext cx="8229600" cy="1143000"/>
          </a:xfrm>
        </p:spPr>
        <p:txBody>
          <a:bodyPr/>
          <a:lstStyle/>
          <a:p>
            <a:pPr eaLnBrk="1" hangingPunct="1"/>
            <a:r>
              <a:rPr lang="de-DE" sz="9600" b="1" smtClean="0"/>
              <a:t>18 bis 24 Jahre</a:t>
            </a:r>
          </a:p>
        </p:txBody>
      </p:sp>
      <p:sp>
        <p:nvSpPr>
          <p:cNvPr id="75778" name="Titel 1"/>
          <p:cNvSpPr txBox="1">
            <a:spLocks/>
          </p:cNvSpPr>
          <p:nvPr/>
        </p:nvSpPr>
        <p:spPr bwMode="auto">
          <a:xfrm>
            <a:off x="539750" y="35734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6000">
                <a:latin typeface="Calibri" pitchFamily="34" charset="0"/>
              </a:rPr>
              <a:t>60 Befragte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Vor welchen Gefahren fühlen Sie sich am stärksten bedroht?</a:t>
            </a:r>
            <a:endParaRPr lang="de-DE" b="1" dirty="0"/>
          </a:p>
        </p:txBody>
      </p:sp>
      <p:graphicFrame>
        <p:nvGraphicFramePr>
          <p:cNvPr id="25607" name="Object 7"/>
          <p:cNvGraphicFramePr>
            <a:graphicFrameLocks/>
          </p:cNvGraphicFramePr>
          <p:nvPr/>
        </p:nvGraphicFramePr>
        <p:xfrm>
          <a:off x="-50800" y="1306513"/>
          <a:ext cx="9066213" cy="5619750"/>
        </p:xfrm>
        <a:graphic>
          <a:graphicData uri="http://schemas.openxmlformats.org/presentationml/2006/ole">
            <p:oleObj spid="_x0000_s25607" r:id="rId3" imgW="9065538" imgH="562099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7950" y="188913"/>
            <a:ext cx="9396413" cy="1425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persönlichen Vorsorgemaßnahmen haben Sie für Notfälle getroffen?</a:t>
            </a:r>
            <a:endParaRPr lang="de-DE" b="1" dirty="0"/>
          </a:p>
        </p:txBody>
      </p:sp>
      <p:graphicFrame>
        <p:nvGraphicFramePr>
          <p:cNvPr id="26631" name="Object 7"/>
          <p:cNvGraphicFramePr>
            <a:graphicFrameLocks/>
          </p:cNvGraphicFramePr>
          <p:nvPr/>
        </p:nvGraphicFramePr>
        <p:xfrm>
          <a:off x="-303213" y="1346200"/>
          <a:ext cx="10398126" cy="5373688"/>
        </p:xfrm>
        <a:graphic>
          <a:graphicData uri="http://schemas.openxmlformats.org/presentationml/2006/ole">
            <p:oleObj spid="_x0000_s26631" r:id="rId3" imgW="10400677" imgH="53710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38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Was würden Sie als erstes tun, wenn Sie das Sirenensignal „Warnung“ hören?</a:t>
            </a:r>
            <a:endParaRPr lang="de-DE" b="1" dirty="0"/>
          </a:p>
        </p:txBody>
      </p:sp>
      <p:graphicFrame>
        <p:nvGraphicFramePr>
          <p:cNvPr id="27655" name="Object 7"/>
          <p:cNvGraphicFramePr>
            <a:graphicFrameLocks/>
          </p:cNvGraphicFramePr>
          <p:nvPr/>
        </p:nvGraphicFramePr>
        <p:xfrm>
          <a:off x="128588" y="1303338"/>
          <a:ext cx="9066212" cy="5618162"/>
        </p:xfrm>
        <a:graphic>
          <a:graphicData uri="http://schemas.openxmlformats.org/presentationml/2006/ole">
            <p:oleObj spid="_x0000_s27655" r:id="rId3" imgW="9065538" imgH="562099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Notrufnummern kennen Sie?</a:t>
            </a:r>
            <a:endParaRPr lang="de-DE" b="1" dirty="0"/>
          </a:p>
        </p:txBody>
      </p:sp>
      <p:graphicFrame>
        <p:nvGraphicFramePr>
          <p:cNvPr id="28679" name="Object 7"/>
          <p:cNvGraphicFramePr>
            <a:graphicFrameLocks/>
          </p:cNvGraphicFramePr>
          <p:nvPr/>
        </p:nvGraphicFramePr>
        <p:xfrm>
          <a:off x="560388" y="1346200"/>
          <a:ext cx="8023225" cy="5373688"/>
        </p:xfrm>
        <a:graphic>
          <a:graphicData uri="http://schemas.openxmlformats.org/presentationml/2006/ole">
            <p:oleObj spid="_x0000_s28679" r:id="rId3" imgW="8023031" imgH="53710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Über welche Sicherheitsthemen hätten Sie gerne mehr Informationen?</a:t>
            </a:r>
            <a:endParaRPr lang="de-DE" b="1" dirty="0"/>
          </a:p>
        </p:txBody>
      </p:sp>
      <p:graphicFrame>
        <p:nvGraphicFramePr>
          <p:cNvPr id="30727" name="Object 7"/>
          <p:cNvGraphicFramePr>
            <a:graphicFrameLocks/>
          </p:cNvGraphicFramePr>
          <p:nvPr/>
        </p:nvGraphicFramePr>
        <p:xfrm>
          <a:off x="-374650" y="1362075"/>
          <a:ext cx="9569450" cy="5546725"/>
        </p:xfrm>
        <a:graphic>
          <a:graphicData uri="http://schemas.openxmlformats.org/presentationml/2006/ole">
            <p:oleObj spid="_x0000_s30727" r:id="rId3" imgW="9571550" imgH="55478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Wie würden Sie diese Informationen gerne erhalten?</a:t>
            </a:r>
            <a:endParaRPr lang="de-DE" b="1" dirty="0"/>
          </a:p>
        </p:txBody>
      </p:sp>
      <p:graphicFrame>
        <p:nvGraphicFramePr>
          <p:cNvPr id="31751" name="Object 7"/>
          <p:cNvGraphicFramePr>
            <a:graphicFrameLocks/>
          </p:cNvGraphicFramePr>
          <p:nvPr/>
        </p:nvGraphicFramePr>
        <p:xfrm>
          <a:off x="-231775" y="1362075"/>
          <a:ext cx="9220200" cy="5546725"/>
        </p:xfrm>
        <a:graphic>
          <a:graphicData uri="http://schemas.openxmlformats.org/presentationml/2006/ole">
            <p:oleObj spid="_x0000_s31751" r:id="rId3" imgW="9217951" imgH="55478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el 1"/>
          <p:cNvSpPr>
            <a:spLocks noGrp="1"/>
          </p:cNvSpPr>
          <p:nvPr>
            <p:ph type="title"/>
          </p:nvPr>
        </p:nvSpPr>
        <p:spPr>
          <a:xfrm>
            <a:off x="468313" y="2492375"/>
            <a:ext cx="8229600" cy="1143000"/>
          </a:xfrm>
        </p:spPr>
        <p:txBody>
          <a:bodyPr/>
          <a:lstStyle/>
          <a:p>
            <a:pPr eaLnBrk="1" hangingPunct="1"/>
            <a:r>
              <a:rPr lang="de-DE" sz="9600" b="1" smtClean="0"/>
              <a:t>25 bis 34 Jahre</a:t>
            </a:r>
          </a:p>
        </p:txBody>
      </p:sp>
      <p:sp>
        <p:nvSpPr>
          <p:cNvPr id="66562" name="Titel 1"/>
          <p:cNvSpPr txBox="1">
            <a:spLocks/>
          </p:cNvSpPr>
          <p:nvPr/>
        </p:nvSpPr>
        <p:spPr bwMode="auto">
          <a:xfrm>
            <a:off x="539750" y="35734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6000">
                <a:latin typeface="Calibri" pitchFamily="34" charset="0"/>
              </a:rPr>
              <a:t>49 Befragte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Vor welchen Gefahren fühlen Sie sich am stärksten bedroht?</a:t>
            </a:r>
            <a:endParaRPr lang="de-DE" b="1" dirty="0"/>
          </a:p>
        </p:txBody>
      </p:sp>
      <p:graphicFrame>
        <p:nvGraphicFramePr>
          <p:cNvPr id="34823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34823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7950" y="188913"/>
            <a:ext cx="9396413" cy="1425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persönlichen Vorsorgemaßnahmen haben Sie für Notfälle getroffen?</a:t>
            </a:r>
            <a:endParaRPr lang="de-DE" b="1" dirty="0"/>
          </a:p>
        </p:txBody>
      </p:sp>
      <p:graphicFrame>
        <p:nvGraphicFramePr>
          <p:cNvPr id="35847" name="Object 7"/>
          <p:cNvGraphicFramePr>
            <a:graphicFrameLocks/>
          </p:cNvGraphicFramePr>
          <p:nvPr/>
        </p:nvGraphicFramePr>
        <p:xfrm>
          <a:off x="-231775" y="1362075"/>
          <a:ext cx="10255250" cy="5373688"/>
        </p:xfrm>
        <a:graphic>
          <a:graphicData uri="http://schemas.openxmlformats.org/presentationml/2006/ole">
            <p:oleObj spid="_x0000_s35847" r:id="rId3" imgW="10254361" imgH="537713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38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Was würden Sie als erstes tun, wenn Sie das Sirenensignal „Warnung“ hören?</a:t>
            </a:r>
            <a:endParaRPr lang="de-DE" b="1" dirty="0"/>
          </a:p>
        </p:txBody>
      </p:sp>
      <p:graphicFrame>
        <p:nvGraphicFramePr>
          <p:cNvPr id="36871" name="Object 7"/>
          <p:cNvGraphicFramePr>
            <a:graphicFrameLocks/>
          </p:cNvGraphicFramePr>
          <p:nvPr/>
        </p:nvGraphicFramePr>
        <p:xfrm>
          <a:off x="-50800" y="1433513"/>
          <a:ext cx="9066213" cy="5619750"/>
        </p:xfrm>
        <a:graphic>
          <a:graphicData uri="http://schemas.openxmlformats.org/presentationml/2006/ole">
            <p:oleObj spid="_x0000_s36871" r:id="rId3" imgW="9065538" imgH="562099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Notrufnummern kennen Sie?</a:t>
            </a:r>
            <a:endParaRPr lang="de-DE" b="1" dirty="0"/>
          </a:p>
        </p:txBody>
      </p:sp>
      <p:graphicFrame>
        <p:nvGraphicFramePr>
          <p:cNvPr id="37895" name="Object 7"/>
          <p:cNvGraphicFramePr>
            <a:graphicFrameLocks/>
          </p:cNvGraphicFramePr>
          <p:nvPr/>
        </p:nvGraphicFramePr>
        <p:xfrm>
          <a:off x="560388" y="1346200"/>
          <a:ext cx="8023225" cy="5373688"/>
        </p:xfrm>
        <a:graphic>
          <a:graphicData uri="http://schemas.openxmlformats.org/presentationml/2006/ole">
            <p:oleObj spid="_x0000_s37895" r:id="rId3" imgW="8023031" imgH="53710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820150" cy="13541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Haben Sie das Gefühl, ausreichend über Sicherheit und Vorsorgemaßnahmen informiert zu sein?</a:t>
            </a:r>
            <a:endParaRPr lang="de-DE" b="1" dirty="0"/>
          </a:p>
        </p:txBody>
      </p:sp>
      <p:graphicFrame>
        <p:nvGraphicFramePr>
          <p:cNvPr id="38919" name="Object 7"/>
          <p:cNvGraphicFramePr>
            <a:graphicFrameLocks/>
          </p:cNvGraphicFramePr>
          <p:nvPr/>
        </p:nvGraphicFramePr>
        <p:xfrm>
          <a:off x="1065213" y="1722438"/>
          <a:ext cx="6311900" cy="5186362"/>
        </p:xfrm>
        <a:graphic>
          <a:graphicData uri="http://schemas.openxmlformats.org/presentationml/2006/ole">
            <p:oleObj spid="_x0000_s38919" r:id="rId3" imgW="6309907" imgH="5188146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Über welche Sicherheitsthemen hätten Sie gerne mehr Informationen?</a:t>
            </a:r>
            <a:endParaRPr lang="de-DE" b="1" dirty="0"/>
          </a:p>
        </p:txBody>
      </p:sp>
      <p:graphicFrame>
        <p:nvGraphicFramePr>
          <p:cNvPr id="39943" name="Object 7"/>
          <p:cNvGraphicFramePr>
            <a:graphicFrameLocks/>
          </p:cNvGraphicFramePr>
          <p:nvPr/>
        </p:nvGraphicFramePr>
        <p:xfrm>
          <a:off x="488950" y="1217613"/>
          <a:ext cx="8237538" cy="5691187"/>
        </p:xfrm>
        <a:graphic>
          <a:graphicData uri="http://schemas.openxmlformats.org/presentationml/2006/ole">
            <p:oleObj spid="_x0000_s39943" r:id="rId3" imgW="8242506" imgH="568806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Wie würden Sie diese Informationen gerne erhalten?</a:t>
            </a:r>
            <a:endParaRPr lang="de-DE" b="1" dirty="0"/>
          </a:p>
        </p:txBody>
      </p:sp>
      <p:graphicFrame>
        <p:nvGraphicFramePr>
          <p:cNvPr id="40967" name="Object 7"/>
          <p:cNvGraphicFramePr>
            <a:graphicFrameLocks/>
          </p:cNvGraphicFramePr>
          <p:nvPr/>
        </p:nvGraphicFramePr>
        <p:xfrm>
          <a:off x="-231775" y="1370013"/>
          <a:ext cx="9426575" cy="5546725"/>
        </p:xfrm>
        <a:graphic>
          <a:graphicData uri="http://schemas.openxmlformats.org/presentationml/2006/ole">
            <p:oleObj spid="_x0000_s40967" r:id="rId3" imgW="9425233" imgH="55478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el 1"/>
          <p:cNvSpPr>
            <a:spLocks noGrp="1"/>
          </p:cNvSpPr>
          <p:nvPr>
            <p:ph type="title"/>
          </p:nvPr>
        </p:nvSpPr>
        <p:spPr>
          <a:xfrm>
            <a:off x="468313" y="2492375"/>
            <a:ext cx="8229600" cy="1143000"/>
          </a:xfrm>
        </p:spPr>
        <p:txBody>
          <a:bodyPr/>
          <a:lstStyle/>
          <a:p>
            <a:pPr eaLnBrk="1" hangingPunct="1"/>
            <a:r>
              <a:rPr lang="de-DE" sz="9600" b="1" smtClean="0"/>
              <a:t>35 bis 60 Jahre</a:t>
            </a:r>
          </a:p>
        </p:txBody>
      </p:sp>
      <p:sp>
        <p:nvSpPr>
          <p:cNvPr id="79874" name="Titel 1"/>
          <p:cNvSpPr txBox="1">
            <a:spLocks/>
          </p:cNvSpPr>
          <p:nvPr/>
        </p:nvSpPr>
        <p:spPr bwMode="auto">
          <a:xfrm>
            <a:off x="539750" y="35734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6000">
                <a:latin typeface="Calibri" pitchFamily="34" charset="0"/>
              </a:rPr>
              <a:t>97 Befragte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Vor welchen Gefahren fühlen Sie sich am stärksten bedroht?</a:t>
            </a:r>
            <a:endParaRPr lang="de-DE" b="1" dirty="0"/>
          </a:p>
        </p:txBody>
      </p:sp>
      <p:graphicFrame>
        <p:nvGraphicFramePr>
          <p:cNvPr id="44039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44039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7950" y="188913"/>
            <a:ext cx="9396413" cy="1425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persönlichen Vorsorgemaßnahmen haben Sie für Notfälle getroffen?</a:t>
            </a:r>
            <a:endParaRPr lang="de-DE" b="1" dirty="0"/>
          </a:p>
        </p:txBody>
      </p:sp>
      <p:graphicFrame>
        <p:nvGraphicFramePr>
          <p:cNvPr id="45063" name="Object 7"/>
          <p:cNvGraphicFramePr>
            <a:graphicFrameLocks/>
          </p:cNvGraphicFramePr>
          <p:nvPr/>
        </p:nvGraphicFramePr>
        <p:xfrm>
          <a:off x="-231775" y="1362075"/>
          <a:ext cx="10255250" cy="5373688"/>
        </p:xfrm>
        <a:graphic>
          <a:graphicData uri="http://schemas.openxmlformats.org/presentationml/2006/ole">
            <p:oleObj spid="_x0000_s45063" r:id="rId3" imgW="10254361" imgH="537713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38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Was würden Sie als erstes tun, wenn Sie das Sirenensignal „Warnung“ hören?</a:t>
            </a:r>
            <a:endParaRPr lang="de-DE" b="1" dirty="0"/>
          </a:p>
        </p:txBody>
      </p:sp>
      <p:graphicFrame>
        <p:nvGraphicFramePr>
          <p:cNvPr id="46087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46087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Notrufnummern kennen Sie?</a:t>
            </a:r>
            <a:endParaRPr lang="de-DE" b="1" dirty="0"/>
          </a:p>
        </p:txBody>
      </p:sp>
      <p:graphicFrame>
        <p:nvGraphicFramePr>
          <p:cNvPr id="47111" name="Object 7"/>
          <p:cNvGraphicFramePr>
            <a:graphicFrameLocks/>
          </p:cNvGraphicFramePr>
          <p:nvPr/>
        </p:nvGraphicFramePr>
        <p:xfrm>
          <a:off x="560388" y="1346200"/>
          <a:ext cx="8023225" cy="5373688"/>
        </p:xfrm>
        <a:graphic>
          <a:graphicData uri="http://schemas.openxmlformats.org/presentationml/2006/ole">
            <p:oleObj spid="_x0000_s47111" r:id="rId3" imgW="8023031" imgH="53710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820150" cy="13541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Haben Sie das Gefühl, ausreichend über Sicherheit und Vorsorgemaßnahmen informiert zu sein?</a:t>
            </a:r>
            <a:endParaRPr lang="de-DE" b="1" dirty="0"/>
          </a:p>
        </p:txBody>
      </p:sp>
      <p:graphicFrame>
        <p:nvGraphicFramePr>
          <p:cNvPr id="48135" name="Object 7"/>
          <p:cNvGraphicFramePr>
            <a:graphicFrameLocks/>
          </p:cNvGraphicFramePr>
          <p:nvPr/>
        </p:nvGraphicFramePr>
        <p:xfrm>
          <a:off x="1065213" y="1722438"/>
          <a:ext cx="6311900" cy="5186362"/>
        </p:xfrm>
        <a:graphic>
          <a:graphicData uri="http://schemas.openxmlformats.org/presentationml/2006/ole">
            <p:oleObj spid="_x0000_s48135" r:id="rId3" imgW="6309907" imgH="5188146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Über welche Sicherheitsthemen hätten Sie gerne mehr Informationen?</a:t>
            </a:r>
            <a:endParaRPr lang="de-DE" b="1" dirty="0"/>
          </a:p>
        </p:txBody>
      </p:sp>
      <p:graphicFrame>
        <p:nvGraphicFramePr>
          <p:cNvPr id="49159" name="Object 7"/>
          <p:cNvGraphicFramePr>
            <a:graphicFrameLocks/>
          </p:cNvGraphicFramePr>
          <p:nvPr/>
        </p:nvGraphicFramePr>
        <p:xfrm>
          <a:off x="488950" y="1217613"/>
          <a:ext cx="8237538" cy="5691187"/>
        </p:xfrm>
        <a:graphic>
          <a:graphicData uri="http://schemas.openxmlformats.org/presentationml/2006/ole">
            <p:oleObj spid="_x0000_s49159" r:id="rId3" imgW="8242506" imgH="568806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Wie würden Sie diese Informationen gerne erhalten?</a:t>
            </a:r>
            <a:endParaRPr lang="de-DE" b="1" dirty="0"/>
          </a:p>
        </p:txBody>
      </p:sp>
      <p:graphicFrame>
        <p:nvGraphicFramePr>
          <p:cNvPr id="50183" name="Object 7"/>
          <p:cNvGraphicFramePr>
            <a:graphicFrameLocks/>
          </p:cNvGraphicFramePr>
          <p:nvPr/>
        </p:nvGraphicFramePr>
        <p:xfrm>
          <a:off x="-158750" y="1146175"/>
          <a:ext cx="9218613" cy="5834063"/>
        </p:xfrm>
        <a:graphic>
          <a:graphicData uri="http://schemas.openxmlformats.org/presentationml/2006/ole">
            <p:oleObj spid="_x0000_s50183" r:id="rId3" imgW="9217951" imgH="583437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el 1"/>
          <p:cNvSpPr>
            <a:spLocks noGrp="1"/>
          </p:cNvSpPr>
          <p:nvPr>
            <p:ph type="title"/>
          </p:nvPr>
        </p:nvSpPr>
        <p:spPr>
          <a:xfrm>
            <a:off x="468313" y="2492375"/>
            <a:ext cx="8229600" cy="1143000"/>
          </a:xfrm>
        </p:spPr>
        <p:txBody>
          <a:bodyPr/>
          <a:lstStyle/>
          <a:p>
            <a:pPr eaLnBrk="1" hangingPunct="1"/>
            <a:r>
              <a:rPr lang="de-DE" sz="9600" b="1" smtClean="0"/>
              <a:t>Über 60 Jahren</a:t>
            </a:r>
          </a:p>
        </p:txBody>
      </p:sp>
      <p:sp>
        <p:nvSpPr>
          <p:cNvPr id="70658" name="Titel 1"/>
          <p:cNvSpPr txBox="1">
            <a:spLocks/>
          </p:cNvSpPr>
          <p:nvPr/>
        </p:nvSpPr>
        <p:spPr bwMode="auto">
          <a:xfrm>
            <a:off x="539750" y="35734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6000">
                <a:latin typeface="Calibri" pitchFamily="34" charset="0"/>
              </a:rPr>
              <a:t>130 Befragte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Wie sicher fühlen Sie sich in Ihrer Gemeinde?</a:t>
            </a:r>
            <a:endParaRPr lang="de-DE" b="1" dirty="0"/>
          </a:p>
        </p:txBody>
      </p:sp>
      <p:graphicFrame>
        <p:nvGraphicFramePr>
          <p:cNvPr id="52231" name="Object 7"/>
          <p:cNvGraphicFramePr>
            <a:graphicFrameLocks/>
          </p:cNvGraphicFramePr>
          <p:nvPr/>
        </p:nvGraphicFramePr>
        <p:xfrm>
          <a:off x="560388" y="1346200"/>
          <a:ext cx="8023225" cy="5373688"/>
        </p:xfrm>
        <a:graphic>
          <a:graphicData uri="http://schemas.openxmlformats.org/presentationml/2006/ole">
            <p:oleObj spid="_x0000_s52231" r:id="rId3" imgW="8023031" imgH="53710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Vor welchen Gefahren fühlen Sie sich am stärksten bedroht?</a:t>
            </a:r>
            <a:endParaRPr lang="de-DE" b="1" dirty="0"/>
          </a:p>
        </p:txBody>
      </p:sp>
      <p:graphicFrame>
        <p:nvGraphicFramePr>
          <p:cNvPr id="53255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53255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7950" y="188913"/>
            <a:ext cx="9396413" cy="1425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persönlichen Vorsorgemaßnahmen haben Sie für Notfälle getroffen?</a:t>
            </a:r>
            <a:endParaRPr lang="de-DE" b="1" dirty="0"/>
          </a:p>
        </p:txBody>
      </p:sp>
      <p:graphicFrame>
        <p:nvGraphicFramePr>
          <p:cNvPr id="54279" name="Object 7"/>
          <p:cNvGraphicFramePr>
            <a:graphicFrameLocks/>
          </p:cNvGraphicFramePr>
          <p:nvPr/>
        </p:nvGraphicFramePr>
        <p:xfrm>
          <a:off x="-447675" y="1362075"/>
          <a:ext cx="10326688" cy="5373688"/>
        </p:xfrm>
        <a:graphic>
          <a:graphicData uri="http://schemas.openxmlformats.org/presentationml/2006/ole">
            <p:oleObj spid="_x0000_s54279" r:id="rId3" imgW="10327519" imgH="537713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38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Was würden Sie als erstes tun, wenn Sie das Sirenensignal „Warnung“ hören?</a:t>
            </a:r>
            <a:endParaRPr lang="de-DE" b="1" dirty="0"/>
          </a:p>
        </p:txBody>
      </p:sp>
      <p:graphicFrame>
        <p:nvGraphicFramePr>
          <p:cNvPr id="55303" name="Object 7"/>
          <p:cNvGraphicFramePr>
            <a:graphicFrameLocks/>
          </p:cNvGraphicFramePr>
          <p:nvPr/>
        </p:nvGraphicFramePr>
        <p:xfrm>
          <a:off x="-50800" y="1290638"/>
          <a:ext cx="9066213" cy="5618162"/>
        </p:xfrm>
        <a:graphic>
          <a:graphicData uri="http://schemas.openxmlformats.org/presentationml/2006/ole">
            <p:oleObj spid="_x0000_s55303" r:id="rId3" imgW="9065538" imgH="5614903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Welche Notrufnummern kennen Sie?</a:t>
            </a:r>
            <a:endParaRPr lang="de-DE" b="1" dirty="0"/>
          </a:p>
        </p:txBody>
      </p:sp>
      <p:graphicFrame>
        <p:nvGraphicFramePr>
          <p:cNvPr id="56327" name="Object 7"/>
          <p:cNvGraphicFramePr>
            <a:graphicFrameLocks/>
          </p:cNvGraphicFramePr>
          <p:nvPr/>
        </p:nvGraphicFramePr>
        <p:xfrm>
          <a:off x="560388" y="1346200"/>
          <a:ext cx="8023225" cy="5373688"/>
        </p:xfrm>
        <a:graphic>
          <a:graphicData uri="http://schemas.openxmlformats.org/presentationml/2006/ole">
            <p:oleObj spid="_x0000_s56327" r:id="rId3" imgW="8023031" imgH="53710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820150" cy="13541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Haben Sie das Gefühl, ausreichend über Sicherheit und Vorsorgemaßnahmen informiert zu sein?</a:t>
            </a:r>
            <a:endParaRPr lang="de-DE" b="1" dirty="0"/>
          </a:p>
        </p:txBody>
      </p:sp>
      <p:graphicFrame>
        <p:nvGraphicFramePr>
          <p:cNvPr id="57351" name="Object 7"/>
          <p:cNvGraphicFramePr>
            <a:graphicFrameLocks/>
          </p:cNvGraphicFramePr>
          <p:nvPr/>
        </p:nvGraphicFramePr>
        <p:xfrm>
          <a:off x="1065213" y="1722438"/>
          <a:ext cx="6311900" cy="5186362"/>
        </p:xfrm>
        <a:graphic>
          <a:graphicData uri="http://schemas.openxmlformats.org/presentationml/2006/ole">
            <p:oleObj spid="_x0000_s57351" r:id="rId3" imgW="6309907" imgH="5188146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Über welche Sicherheitsthemen hätten Sie gerne mehr Informationen?</a:t>
            </a:r>
            <a:endParaRPr lang="de-DE" b="1" dirty="0"/>
          </a:p>
        </p:txBody>
      </p:sp>
      <p:graphicFrame>
        <p:nvGraphicFramePr>
          <p:cNvPr id="58375" name="Object 7"/>
          <p:cNvGraphicFramePr>
            <a:graphicFrameLocks/>
          </p:cNvGraphicFramePr>
          <p:nvPr/>
        </p:nvGraphicFramePr>
        <p:xfrm>
          <a:off x="417513" y="1362075"/>
          <a:ext cx="8237537" cy="5546725"/>
        </p:xfrm>
        <a:graphic>
          <a:graphicData uri="http://schemas.openxmlformats.org/presentationml/2006/ole">
            <p:oleObj spid="_x0000_s58375" r:id="rId3" imgW="8242506" imgH="554784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b="1" dirty="0" smtClean="0"/>
              <a:t>Wie würden Sie diese Informationen gerne erhalten?</a:t>
            </a:r>
            <a:endParaRPr lang="de-DE" b="1" dirty="0"/>
          </a:p>
        </p:txBody>
      </p:sp>
      <p:graphicFrame>
        <p:nvGraphicFramePr>
          <p:cNvPr id="59399" name="Object 7"/>
          <p:cNvGraphicFramePr>
            <a:graphicFrameLocks/>
          </p:cNvGraphicFramePr>
          <p:nvPr/>
        </p:nvGraphicFramePr>
        <p:xfrm>
          <a:off x="-158750" y="1146175"/>
          <a:ext cx="9218613" cy="5834063"/>
        </p:xfrm>
        <a:graphic>
          <a:graphicData uri="http://schemas.openxmlformats.org/presentationml/2006/ole">
            <p:oleObj spid="_x0000_s59399" r:id="rId3" imgW="9217951" imgH="583437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el 1"/>
          <p:cNvSpPr>
            <a:spLocks noGrp="1"/>
          </p:cNvSpPr>
          <p:nvPr>
            <p:ph type="title"/>
          </p:nvPr>
        </p:nvSpPr>
        <p:spPr>
          <a:xfrm>
            <a:off x="0" y="1125538"/>
            <a:ext cx="9144000" cy="3586162"/>
          </a:xfrm>
        </p:spPr>
        <p:txBody>
          <a:bodyPr/>
          <a:lstStyle/>
          <a:p>
            <a:pPr eaLnBrk="1" hangingPunct="1"/>
            <a:r>
              <a:rPr lang="de-DE" sz="8000" b="1" smtClean="0"/>
              <a:t>Vielen Dank für Ihre Aufmerksamkeit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Office PowerPoint</Application>
  <PresentationFormat>Bildschirmpräsentation (4:3)</PresentationFormat>
  <Paragraphs>57</Paragraphs>
  <Slides>45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Entwurfsvorlage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9" baseType="lpstr">
      <vt:lpstr>Arial</vt:lpstr>
      <vt:lpstr>Calibri</vt:lpstr>
      <vt:lpstr>Larissa</vt:lpstr>
      <vt:lpstr>Microsoft Excel-Diagramm</vt:lpstr>
      <vt:lpstr>SICHERHEITS-CHECK 2011</vt:lpstr>
      <vt:lpstr>Wie sicher fühlen Sie sich in Ihrer Gemeinde?</vt:lpstr>
      <vt:lpstr>Vor welchen Gefahren fühlen Sie sich am meisten bedroht?</vt:lpstr>
      <vt:lpstr>Welche Notrufnummern kennen Sie?</vt:lpstr>
      <vt:lpstr>Haben Sie das Gefühl, ausreichend über Sicherheit und Vorsorgemaßnahmen informiert zu sein?</vt:lpstr>
      <vt:lpstr>Welche persönlichen Vorsorgemaßnahmen haben Sie für Notfälle getroffen?</vt:lpstr>
      <vt:lpstr>Wie würden Sie diese Informationen gerne erhalten?</vt:lpstr>
      <vt:lpstr>Unter 18 Jahren</vt:lpstr>
      <vt:lpstr>Vor welchen Gefahren fühlen Sie sich am stärksten bedroht?</vt:lpstr>
      <vt:lpstr>Was würden Sie als erstes tun, wenn Sie das Sirenensignal „Warnung“ hören?</vt:lpstr>
      <vt:lpstr>Haben Sie das Gefühl, ausreichend über Sicherheit und Vorsorgemaßnahmen informiert zu sein?</vt:lpstr>
      <vt:lpstr>Über welche Sicherheitsthemen hätten Sie gerne mehr Informationen?</vt:lpstr>
      <vt:lpstr>18 bis 24 Jahre</vt:lpstr>
      <vt:lpstr>Vor welchen Gefahren fühlen Sie sich am stärksten bedroht?</vt:lpstr>
      <vt:lpstr>Welche persönlichen Vorsorgemaßnahmen haben Sie für Notfälle getroffen?</vt:lpstr>
      <vt:lpstr>Was würden Sie als erstes tun, wenn Sie das Sirenensignal „Warnung“ hören?</vt:lpstr>
      <vt:lpstr>Welche Notrufnummern kennen Sie?</vt:lpstr>
      <vt:lpstr>Über welche Sicherheitsthemen hätten Sie gerne mehr Informationen?</vt:lpstr>
      <vt:lpstr>Wie würden Sie diese Informationen gerne erhalten?</vt:lpstr>
      <vt:lpstr>25 bis 34 Jahre</vt:lpstr>
      <vt:lpstr>Vor welchen Gefahren fühlen Sie sich am stärksten bedroht?</vt:lpstr>
      <vt:lpstr>Welche persönlichen Vorsorgemaßnahmen haben Sie für Notfälle getroffen?</vt:lpstr>
      <vt:lpstr>Was würden Sie als erstes tun, wenn Sie das Sirenensignal „Warnung“ hören?</vt:lpstr>
      <vt:lpstr>Welche Notrufnummern kennen Sie?</vt:lpstr>
      <vt:lpstr>Haben Sie das Gefühl, ausreichend über Sicherheit und Vorsorgemaßnahmen informiert zu sein?</vt:lpstr>
      <vt:lpstr>Über welche Sicherheitsthemen hätten Sie gerne mehr Informationen?</vt:lpstr>
      <vt:lpstr>Wie würden Sie diese Informationen gerne erhalten?</vt:lpstr>
      <vt:lpstr>35 bis 60 Jahre</vt:lpstr>
      <vt:lpstr>Vor welchen Gefahren fühlen Sie sich am stärksten bedroht?</vt:lpstr>
      <vt:lpstr>Welche persönlichen Vorsorgemaßnahmen haben Sie für Notfälle getroffen?</vt:lpstr>
      <vt:lpstr>Was würden Sie als erstes tun, wenn Sie das Sirenensignal „Warnung“ hören?</vt:lpstr>
      <vt:lpstr>Welche Notrufnummern kennen Sie?</vt:lpstr>
      <vt:lpstr>Haben Sie das Gefühl, ausreichend über Sicherheit und Vorsorgemaßnahmen informiert zu sein?</vt:lpstr>
      <vt:lpstr>Über welche Sicherheitsthemen hätten Sie gerne mehr Informationen?</vt:lpstr>
      <vt:lpstr>Wie würden Sie diese Informationen gerne erhalten?</vt:lpstr>
      <vt:lpstr>Über 60 Jahren</vt:lpstr>
      <vt:lpstr>Wie sicher fühlen Sie sich in Ihrer Gemeinde?</vt:lpstr>
      <vt:lpstr>Vor welchen Gefahren fühlen Sie sich am stärksten bedroht?</vt:lpstr>
      <vt:lpstr>Welche persönlichen Vorsorgemaßnahmen haben Sie für Notfälle getroffen?</vt:lpstr>
      <vt:lpstr>Was würden Sie als erstes tun, wenn Sie das Sirenensignal „Warnung“ hören?</vt:lpstr>
      <vt:lpstr>Welche Notrufnummern kennen Sie?</vt:lpstr>
      <vt:lpstr>Haben Sie das Gefühl, ausreichend über Sicherheit und Vorsorgemaßnahmen informiert zu sein?</vt:lpstr>
      <vt:lpstr>Über welche Sicherheitsthemen hätten Sie gerne mehr Informationen?</vt:lpstr>
      <vt:lpstr>Wie würden Sie diese Informationen gerne erhalten?</vt:lpstr>
      <vt:lpstr>Vielen Dank für Ihre Aufmerksamkeit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SICHERHEITS-CHECK 2011</dc:title>
  <dc:creator>Amila Jakupovic</dc:creator>
  <cp:lastModifiedBy>apodbevsek</cp:lastModifiedBy>
  <cp:revision>27</cp:revision>
  <dcterms:created xsi:type="dcterms:W3CDTF">2011-12-12T18:54:20Z</dcterms:created>
  <dcterms:modified xsi:type="dcterms:W3CDTF">2012-04-12T08:15:50Z</dcterms:modified>
</cp:coreProperties>
</file>